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89" r:id="rId2"/>
    <p:sldId id="279" r:id="rId3"/>
    <p:sldId id="328" r:id="rId4"/>
    <p:sldId id="329" r:id="rId5"/>
    <p:sldId id="332" r:id="rId6"/>
    <p:sldId id="259" r:id="rId7"/>
    <p:sldId id="327" r:id="rId8"/>
  </p:sldIdLst>
  <p:sldSz cx="10799763" cy="7199313"/>
  <p:notesSz cx="6858000" cy="9144000"/>
  <p:embeddedFontLst>
    <p:embeddedFont>
      <p:font typeface="Neue Haas Grotesk Text Pro" panose="020B0504020202020204" pitchFamily="34" charset="0"/>
      <p:regular r:id="rId11"/>
      <p:bold r:id="rId12"/>
      <p:italic r:id="rId13"/>
      <p:boldItalic r:id="rId14"/>
    </p:embeddedFont>
    <p:embeddedFont>
      <p:font typeface="Nexa Extra Light" panose="00000200000000000000" pitchFamily="2" charset="0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535" userDrawn="1">
          <p15:clr>
            <a:srgbClr val="A4A3A4"/>
          </p15:clr>
        </p15:guide>
        <p15:guide id="2" pos="34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9C6D"/>
    <a:srgbClr val="194A68"/>
    <a:srgbClr val="FFF4E4"/>
    <a:srgbClr val="3A3A3A"/>
    <a:srgbClr val="BABABA"/>
    <a:srgbClr val="5287A8"/>
    <a:srgbClr val="156082"/>
    <a:srgbClr val="ACD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21" autoAdjust="0"/>
    <p:restoredTop sz="94689" autoAdjust="0"/>
  </p:normalViewPr>
  <p:slideViewPr>
    <p:cSldViewPr snapToGrid="0" showGuides="1">
      <p:cViewPr varScale="1">
        <p:scale>
          <a:sx n="78" d="100"/>
          <a:sy n="78" d="100"/>
        </p:scale>
        <p:origin x="91" y="182"/>
      </p:cViewPr>
      <p:guideLst>
        <p:guide orient="horz" pos="4535"/>
        <p:guide pos="34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97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0926212-3CAC-B939-B5E1-F1720D68DE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F175E92-FBFA-B728-C403-36369443AD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F376A-9283-4FA1-AAEC-4E7F5E2277A4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74FEDE3-4DA1-9659-91C2-0C63D140D6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FF285-481C-7CFC-452F-986862EC9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FAD3FB-509D-4838-965A-63C043B5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61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AD36F-0D89-450E-ADCC-FBE6048D914F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52032-2AAE-417C-B2A0-2018F8FEA3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60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7765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6E455-1C09-B417-98ED-D54FB7D60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0C0AB246-6F11-732D-1EED-F5042E9A68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2FA590DA-33F6-AA95-5711-3B80DC7962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Imaginário comum da IA: trapaça – antiético – mentes preguiçosas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E5F51F2-F9AC-70B8-A08F-8A88AFD8D0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722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D401F0-345F-BB58-3964-928B9961E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5BB45F6F-8111-DD35-EC0B-0B09703A77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02573E8-DA9F-8E00-1B14-10725AE100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t-BR" dirty="0"/>
              <a:t>Exemplos: tradução – interpretação (procurando </a:t>
            </a:r>
            <a:r>
              <a:rPr lang="pt-BR" dirty="0" err="1"/>
              <a:t>nemo</a:t>
            </a:r>
            <a:r>
              <a:rPr lang="pt-BR" dirty="0"/>
              <a:t>) – matemática (</a:t>
            </a:r>
            <a:r>
              <a:rPr lang="pt-BR" dirty="0" err="1"/>
              <a:t>CoT</a:t>
            </a:r>
            <a:r>
              <a:rPr lang="pt-BR" dirty="0"/>
              <a:t>) – Teoria da Mente – Julgamento***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A7D61CB-6A19-7932-10C9-75B3C34270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552032-2AAE-417C-B2A0-2018F8FEA367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0440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589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25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693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346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0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731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96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049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008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9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E94DF3-B6D8-4890-9AF7-6E86003CF959}" type="datetimeFigureOut">
              <a:rPr lang="pt-BR" smtClean="0"/>
              <a:t>30/10/2025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762C8-762A-4CDB-80E4-8436D898E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7964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11A3B27C-6660-F0F5-5858-B76F370503E5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71825A8-EDEE-8AB4-58FE-723AA781F46F}"/>
              </a:ext>
            </a:extLst>
          </p:cNvPr>
          <p:cNvSpPr/>
          <p:nvPr/>
        </p:nvSpPr>
        <p:spPr>
          <a:xfrm>
            <a:off x="6782762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3671A5AF-9C47-1A8F-77D0-5E7644F89856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0DE8887-EB35-A655-475C-3E9CBC597C60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53BBB00-DCB2-9946-0747-F909308B7B7A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1E35F836-7E40-0FE4-8764-90D4A25805B6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5F34BD6-FBA0-C859-987E-840C46FBCF3A}"/>
              </a:ext>
            </a:extLst>
          </p:cNvPr>
          <p:cNvSpPr txBox="1"/>
          <p:nvPr/>
        </p:nvSpPr>
        <p:spPr>
          <a:xfrm>
            <a:off x="1660956" y="4743611"/>
            <a:ext cx="74134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INTRODUÇÃO</a:t>
            </a:r>
            <a:r>
              <a:rPr lang="pt-BR" sz="48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 AO MODO </a:t>
            </a:r>
            <a:r>
              <a:rPr lang="pt-BR" sz="48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AGÊNTICO</a:t>
            </a:r>
            <a:endParaRPr lang="pt-BR" sz="3600" b="1" dirty="0">
              <a:solidFill>
                <a:schemeClr val="bg1"/>
              </a:solidFill>
              <a:latin typeface="Neue Haas Grotesk Text Pro" panose="020B0504020202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6593667-8344-D095-5801-7A17A296B1D1}"/>
              </a:ext>
            </a:extLst>
          </p:cNvPr>
          <p:cNvSpPr txBox="1"/>
          <p:nvPr/>
        </p:nvSpPr>
        <p:spPr>
          <a:xfrm>
            <a:off x="2163869" y="6509188"/>
            <a:ext cx="6036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Nexa Extra Light" panose="00000200000000000000" pitchFamily="2" charset="0"/>
              </a:rPr>
              <a:t>GEORGE MARMELSTEIN</a:t>
            </a:r>
          </a:p>
        </p:txBody>
      </p:sp>
    </p:spTree>
    <p:extLst>
      <p:ext uri="{BB962C8B-B14F-4D97-AF65-F5344CB8AC3E}">
        <p14:creationId xmlns:p14="http://schemas.microsoft.com/office/powerpoint/2010/main" val="3906768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3D6725-7709-F8FA-6567-CC07BED2F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tângulo: Cantos Arredondados 67">
            <a:extLst>
              <a:ext uri="{FF2B5EF4-FFF2-40B4-BE49-F238E27FC236}">
                <a16:creationId xmlns:a16="http://schemas.microsoft.com/office/drawing/2014/main" id="{1ED0BBD6-6B57-02CB-7575-F5B1531DA1F3}"/>
              </a:ext>
            </a:extLst>
          </p:cNvPr>
          <p:cNvSpPr/>
          <p:nvPr/>
        </p:nvSpPr>
        <p:spPr>
          <a:xfrm>
            <a:off x="7770351" y="1695897"/>
            <a:ext cx="860323" cy="322121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9" name="Retângulo: Cantos Arredondados 68">
            <a:extLst>
              <a:ext uri="{FF2B5EF4-FFF2-40B4-BE49-F238E27FC236}">
                <a16:creationId xmlns:a16="http://schemas.microsoft.com/office/drawing/2014/main" id="{D8170E97-1B91-2A26-BAE9-488492508246}"/>
              </a:ext>
            </a:extLst>
          </p:cNvPr>
          <p:cNvSpPr/>
          <p:nvPr/>
        </p:nvSpPr>
        <p:spPr>
          <a:xfrm>
            <a:off x="8757940" y="1084909"/>
            <a:ext cx="860323" cy="436574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0" name="Retângulo: Cantos Arredondados 69">
            <a:extLst>
              <a:ext uri="{FF2B5EF4-FFF2-40B4-BE49-F238E27FC236}">
                <a16:creationId xmlns:a16="http://schemas.microsoft.com/office/drawing/2014/main" id="{C913D41C-D1C7-C1C7-E66E-CE6AD82BD9E7}"/>
              </a:ext>
            </a:extLst>
          </p:cNvPr>
          <p:cNvSpPr/>
          <p:nvPr/>
        </p:nvSpPr>
        <p:spPr>
          <a:xfrm>
            <a:off x="9745529" y="1622673"/>
            <a:ext cx="860323" cy="336766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6" name="Retângulo: Cantos Arredondados 65">
            <a:extLst>
              <a:ext uri="{FF2B5EF4-FFF2-40B4-BE49-F238E27FC236}">
                <a16:creationId xmlns:a16="http://schemas.microsoft.com/office/drawing/2014/main" id="{582BBFF0-756E-3780-5F0C-7139F3211E97}"/>
              </a:ext>
            </a:extLst>
          </p:cNvPr>
          <p:cNvSpPr/>
          <p:nvPr/>
        </p:nvSpPr>
        <p:spPr>
          <a:xfrm>
            <a:off x="6002565" y="1793400"/>
            <a:ext cx="860323" cy="4176281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7" name="Retângulo: Cantos Arredondados 66">
            <a:extLst>
              <a:ext uri="{FF2B5EF4-FFF2-40B4-BE49-F238E27FC236}">
                <a16:creationId xmlns:a16="http://schemas.microsoft.com/office/drawing/2014/main" id="{B890DFFA-CB6B-DF75-9D00-9CC59830A056}"/>
              </a:ext>
            </a:extLst>
          </p:cNvPr>
          <p:cNvSpPr/>
          <p:nvPr/>
        </p:nvSpPr>
        <p:spPr>
          <a:xfrm>
            <a:off x="6782762" y="1298689"/>
            <a:ext cx="860323" cy="4015629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1" name="Retângulo: Cantos Arredondados 70">
            <a:extLst>
              <a:ext uri="{FF2B5EF4-FFF2-40B4-BE49-F238E27FC236}">
                <a16:creationId xmlns:a16="http://schemas.microsoft.com/office/drawing/2014/main" id="{3C918814-F16C-3959-7362-081AFCB1BB57}"/>
              </a:ext>
            </a:extLst>
          </p:cNvPr>
          <p:cNvSpPr/>
          <p:nvPr/>
        </p:nvSpPr>
        <p:spPr>
          <a:xfrm>
            <a:off x="5014976" y="2270934"/>
            <a:ext cx="860323" cy="322121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6A229FD-270B-FA5B-DD26-1A1E123610A2}"/>
              </a:ext>
            </a:extLst>
          </p:cNvPr>
          <p:cNvSpPr txBox="1"/>
          <p:nvPr/>
        </p:nvSpPr>
        <p:spPr>
          <a:xfrm>
            <a:off x="2618379" y="3306503"/>
            <a:ext cx="2213702" cy="1261884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9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Lançamento do ChatGPT 3.5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9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(Assistente – </a:t>
            </a:r>
            <a:r>
              <a:rPr lang="pt-BR" sz="1900" b="1" dirty="0" err="1">
                <a:solidFill>
                  <a:srgbClr val="FFF4E4"/>
                </a:solidFill>
                <a:latin typeface="Nexa Extra Light" panose="00000200000000000000" pitchFamily="2" charset="0"/>
              </a:rPr>
              <a:t>Chatbot</a:t>
            </a:r>
            <a:r>
              <a:rPr lang="pt-BR" sz="19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))</a:t>
            </a:r>
            <a:endParaRPr kumimoji="0" lang="pt-BR" sz="19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914407B-38C8-64B2-6E91-7F50269012CC}"/>
              </a:ext>
            </a:extLst>
          </p:cNvPr>
          <p:cNvSpPr txBox="1"/>
          <p:nvPr/>
        </p:nvSpPr>
        <p:spPr>
          <a:xfrm>
            <a:off x="4178962" y="4344822"/>
            <a:ext cx="2213702" cy="677108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9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Plugins e </a:t>
            </a:r>
            <a:r>
              <a:rPr kumimoji="0" lang="pt-BR" sz="1900" b="1" i="0" u="none" strike="noStrike" kern="1200" cap="none" spc="0" normalizeH="0" baseline="0" noProof="0" dirty="0" err="1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GPTs</a:t>
            </a:r>
            <a:r>
              <a:rPr kumimoji="0" lang="pt-BR" sz="19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Customizados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BE993D2-A1FB-19AC-BE86-535C96DD4BD2}"/>
              </a:ext>
            </a:extLst>
          </p:cNvPr>
          <p:cNvSpPr txBox="1"/>
          <p:nvPr/>
        </p:nvSpPr>
        <p:spPr>
          <a:xfrm>
            <a:off x="4219024" y="5121957"/>
            <a:ext cx="2213702" cy="384721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900" b="1" dirty="0" err="1">
                <a:solidFill>
                  <a:srgbClr val="FFF4E4"/>
                </a:solidFill>
                <a:latin typeface="Nexa Extra Light" panose="00000200000000000000" pitchFamily="2" charset="0"/>
              </a:rPr>
              <a:t>Perplexity</a:t>
            </a:r>
            <a:r>
              <a:rPr lang="pt-BR" sz="19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 (busca)</a:t>
            </a:r>
            <a:endParaRPr kumimoji="0" lang="pt-BR" sz="19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6924681-D145-4BCB-0541-D6126D0DDD01}"/>
              </a:ext>
            </a:extLst>
          </p:cNvPr>
          <p:cNvSpPr txBox="1"/>
          <p:nvPr/>
        </p:nvSpPr>
        <p:spPr>
          <a:xfrm>
            <a:off x="5756037" y="2814328"/>
            <a:ext cx="2213702" cy="384721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900" b="1" dirty="0" err="1">
                <a:solidFill>
                  <a:srgbClr val="FFF4E4"/>
                </a:solidFill>
                <a:latin typeface="Nexa Extra Light" panose="00000200000000000000" pitchFamily="2" charset="0"/>
              </a:rPr>
              <a:t>NotebookLM</a:t>
            </a:r>
            <a:endParaRPr kumimoji="0" lang="pt-BR" sz="19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3721E60-D469-BF0B-FCFF-E9DE05AAABB2}"/>
              </a:ext>
            </a:extLst>
          </p:cNvPr>
          <p:cNvSpPr txBox="1"/>
          <p:nvPr/>
        </p:nvSpPr>
        <p:spPr>
          <a:xfrm>
            <a:off x="5604462" y="3807903"/>
            <a:ext cx="2213702" cy="384721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9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N8N (e outros)</a:t>
            </a:r>
            <a:endParaRPr kumimoji="0" lang="pt-BR" sz="19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C26FC5D-3FB0-137D-4704-5451A818A3E8}"/>
              </a:ext>
            </a:extLst>
          </p:cNvPr>
          <p:cNvSpPr txBox="1"/>
          <p:nvPr/>
        </p:nvSpPr>
        <p:spPr>
          <a:xfrm>
            <a:off x="7629224" y="4380784"/>
            <a:ext cx="2213702" cy="677108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900" b="1" dirty="0" err="1">
                <a:solidFill>
                  <a:srgbClr val="FFF4E4"/>
                </a:solidFill>
                <a:latin typeface="Nexa Extra Light" panose="00000200000000000000" pitchFamily="2" charset="0"/>
              </a:rPr>
              <a:t>Manus</a:t>
            </a:r>
            <a:r>
              <a:rPr lang="pt-BR" sz="19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 e </a:t>
            </a:r>
            <a:r>
              <a:rPr lang="pt-BR" sz="1900" b="1" dirty="0" err="1">
                <a:solidFill>
                  <a:srgbClr val="FFF4E4"/>
                </a:solidFill>
                <a:latin typeface="Nexa Extra Light" panose="00000200000000000000" pitchFamily="2" charset="0"/>
              </a:rPr>
              <a:t>Deep</a:t>
            </a:r>
            <a:r>
              <a:rPr lang="pt-BR" sz="19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 </a:t>
            </a:r>
            <a:r>
              <a:rPr lang="pt-BR" sz="1900" b="1" dirty="0" err="1">
                <a:solidFill>
                  <a:srgbClr val="FFF4E4"/>
                </a:solidFill>
                <a:latin typeface="Nexa Extra Light" panose="00000200000000000000" pitchFamily="2" charset="0"/>
              </a:rPr>
              <a:t>Research</a:t>
            </a:r>
            <a:endParaRPr kumimoji="0" lang="pt-BR" sz="19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E3704018-8905-241D-6D43-7AD9E30B3A41}"/>
              </a:ext>
            </a:extLst>
          </p:cNvPr>
          <p:cNvSpPr txBox="1"/>
          <p:nvPr/>
        </p:nvSpPr>
        <p:spPr>
          <a:xfrm>
            <a:off x="7643085" y="5258296"/>
            <a:ext cx="2213702" cy="384721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9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ChatGPT 5</a:t>
            </a:r>
            <a:endParaRPr kumimoji="0" lang="pt-BR" sz="19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E99119E-9922-6CDC-4DC0-D27F5EB2A667}"/>
              </a:ext>
            </a:extLst>
          </p:cNvPr>
          <p:cNvSpPr txBox="1"/>
          <p:nvPr/>
        </p:nvSpPr>
        <p:spPr>
          <a:xfrm>
            <a:off x="7629224" y="5825341"/>
            <a:ext cx="2546466" cy="677108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9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Claude </a:t>
            </a:r>
            <a:r>
              <a:rPr lang="pt-BR" sz="1900" b="1" dirty="0" err="1">
                <a:solidFill>
                  <a:srgbClr val="FFF4E4"/>
                </a:solidFill>
                <a:latin typeface="Nexa Extra Light" panose="00000200000000000000" pitchFamily="2" charset="0"/>
              </a:rPr>
              <a:t>Sonnet</a:t>
            </a:r>
            <a:r>
              <a:rPr lang="pt-BR" sz="1900" b="1" dirty="0">
                <a:solidFill>
                  <a:srgbClr val="FFF4E4"/>
                </a:solidFill>
                <a:latin typeface="Nexa Extra Light" panose="00000200000000000000" pitchFamily="2" charset="0"/>
              </a:rPr>
              <a:t> 4.5 e Claude </a:t>
            </a:r>
            <a:r>
              <a:rPr lang="pt-BR" sz="1900" b="1" dirty="0" err="1">
                <a:solidFill>
                  <a:srgbClr val="FFF4E4"/>
                </a:solidFill>
                <a:latin typeface="Nexa Extra Light" panose="00000200000000000000" pitchFamily="2" charset="0"/>
              </a:rPr>
              <a:t>Code</a:t>
            </a:r>
            <a:endParaRPr kumimoji="0" lang="pt-BR" sz="19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3187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8" dur="indefinite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5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10" grpId="0" animBg="1"/>
      <p:bldP spid="10" grpId="1" animBg="1"/>
      <p:bldP spid="13" grpId="0" animBg="1"/>
      <p:bldP spid="13" grpId="1" animBg="1"/>
      <p:bldP spid="14" grpId="0" animBg="1"/>
      <p:bldP spid="14" grpId="1" animBg="1"/>
      <p:bldP spid="17" grpId="0" animBg="1"/>
      <p:bldP spid="17" grpId="1" animBg="1"/>
      <p:bldP spid="18" grpId="0" animBg="1"/>
      <p:bldP spid="18" grpId="1" animBg="1"/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7F1C5DE-FF90-70B1-6CFA-A2C34E0E2158}"/>
              </a:ext>
            </a:extLst>
          </p:cNvPr>
          <p:cNvSpPr/>
          <p:nvPr/>
        </p:nvSpPr>
        <p:spPr>
          <a:xfrm>
            <a:off x="0" y="-6892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FA0649C-3216-91AD-48C7-3B88168D6560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EFE1030-C5D5-6909-F8AB-575C55C01F0D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BD4B52-F179-EA0D-29AC-1FA45BD4EFBF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D491601-27A4-A72E-8FB0-CC31EC7BFC9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97EF1DB-7A54-6AF0-EA19-F1DFBE734FA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6837A6C-C695-48A5-B025-1D4E27B7A5D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8EB70A4-ACD4-9A8E-D9F0-67471265B6CE}"/>
              </a:ext>
            </a:extLst>
          </p:cNvPr>
          <p:cNvSpPr txBox="1"/>
          <p:nvPr/>
        </p:nvSpPr>
        <p:spPr>
          <a:xfrm>
            <a:off x="443188" y="425373"/>
            <a:ext cx="818748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MODELOS SIMPLES</a:t>
            </a:r>
          </a:p>
        </p:txBody>
      </p:sp>
      <p:pic>
        <p:nvPicPr>
          <p:cNvPr id="47" name="Imagem 46" descr="Placa de computador&#10;&#10;O conteúdo gerado por IA pode estar incorreto.">
            <a:extLst>
              <a:ext uri="{FF2B5EF4-FFF2-40B4-BE49-F238E27FC236}">
                <a16:creationId xmlns:a16="http://schemas.microsoft.com/office/drawing/2014/main" id="{D3C25A8F-08E7-C5F7-1B54-6A28BF519E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99908">
            <a:off x="6359338" y="2535510"/>
            <a:ext cx="4909523" cy="3273015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F060DBBD-4453-445D-9D42-0C88DAE0D3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2"/>
          <a:stretch>
            <a:fillRect/>
          </a:stretch>
        </p:blipFill>
        <p:spPr>
          <a:xfrm>
            <a:off x="3232405" y="2372189"/>
            <a:ext cx="4607824" cy="3599656"/>
          </a:xfrm>
          <a:prstGeom prst="rect">
            <a:avLst/>
          </a:prstGeom>
        </p:spPr>
      </p:pic>
      <p:pic>
        <p:nvPicPr>
          <p:cNvPr id="35" name="Imagem 34" descr="Texto&#10;&#10;O conteúdo gerado por IA pode estar incorreto.">
            <a:extLst>
              <a:ext uri="{FF2B5EF4-FFF2-40B4-BE49-F238E27FC236}">
                <a16:creationId xmlns:a16="http://schemas.microsoft.com/office/drawing/2014/main" id="{C495A556-D183-93A5-2182-81CB0B3ACC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9" y="3238085"/>
            <a:ext cx="3009627" cy="2006418"/>
          </a:xfrm>
          <a:prstGeom prst="rect">
            <a:avLst/>
          </a:prstGeom>
        </p:spPr>
      </p:pic>
      <p:sp>
        <p:nvSpPr>
          <p:cNvPr id="48" name="CaixaDeTexto 47">
            <a:extLst>
              <a:ext uri="{FF2B5EF4-FFF2-40B4-BE49-F238E27FC236}">
                <a16:creationId xmlns:a16="http://schemas.microsoft.com/office/drawing/2014/main" id="{CB5B2BEB-2F5B-B845-D9C3-19917A0BAF38}"/>
              </a:ext>
            </a:extLst>
          </p:cNvPr>
          <p:cNvSpPr txBox="1"/>
          <p:nvPr/>
        </p:nvSpPr>
        <p:spPr>
          <a:xfrm>
            <a:off x="3412827" y="5907205"/>
            <a:ext cx="4246981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LARGE LANGUAGE MODEL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84E451D-01A1-157A-948D-2FBD3A646DD4}"/>
              </a:ext>
            </a:extLst>
          </p:cNvPr>
          <p:cNvSpPr txBox="1"/>
          <p:nvPr/>
        </p:nvSpPr>
        <p:spPr>
          <a:xfrm>
            <a:off x="8547423" y="5731262"/>
            <a:ext cx="986698" cy="27699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Texto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040A8FA-FB29-8670-C4C8-1E1455CA2CE5}"/>
              </a:ext>
            </a:extLst>
          </p:cNvPr>
          <p:cNvSpPr txBox="1"/>
          <p:nvPr/>
        </p:nvSpPr>
        <p:spPr>
          <a:xfrm>
            <a:off x="877033" y="5209676"/>
            <a:ext cx="1478340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Texto - Texto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EAF6FFD-0D0A-E841-A2C5-F65066AD2EB2}"/>
              </a:ext>
            </a:extLst>
          </p:cNvPr>
          <p:cNvSpPr txBox="1"/>
          <p:nvPr/>
        </p:nvSpPr>
        <p:spPr>
          <a:xfrm>
            <a:off x="583640" y="5677069"/>
            <a:ext cx="2113173" cy="52322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Conversacional (reativo)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390DA645-8AD0-CD85-AF3D-D598ABE80367}"/>
              </a:ext>
            </a:extLst>
          </p:cNvPr>
          <p:cNvSpPr txBox="1"/>
          <p:nvPr/>
        </p:nvSpPr>
        <p:spPr>
          <a:xfrm>
            <a:off x="583640" y="6308297"/>
            <a:ext cx="2113173" cy="52322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Limitado pela janela de contexto</a:t>
            </a:r>
          </a:p>
        </p:txBody>
      </p:sp>
    </p:spTree>
    <p:extLst>
      <p:ext uri="{BB962C8B-B14F-4D97-AF65-F5344CB8AC3E}">
        <p14:creationId xmlns:p14="http://schemas.microsoft.com/office/powerpoint/2010/main" val="199240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1BEC87-1237-5918-57B2-4EF552CDE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3197C9E0-0100-BD6F-D131-1CC6320081BE}"/>
              </a:ext>
            </a:extLst>
          </p:cNvPr>
          <p:cNvSpPr/>
          <p:nvPr/>
        </p:nvSpPr>
        <p:spPr>
          <a:xfrm>
            <a:off x="34466" y="-7655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43F25220-CBBF-190B-C309-0A66A376BE34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F5D904CA-7AF5-E457-7C57-AF7BDAFE4DCC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8ED86A9A-D767-BCD3-934B-D8268EB3A5A4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5686E77-DEBD-129F-F7E4-337DEC095D37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2532D74-A834-4E37-B854-BE1B90075C3C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A5BDD51A-980A-FC5A-A1C1-7FBEAD701DE0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57D7A87-7815-BFA1-BE7D-18AA3BE7BF02}"/>
              </a:ext>
            </a:extLst>
          </p:cNvPr>
          <p:cNvSpPr txBox="1"/>
          <p:nvPr/>
        </p:nvSpPr>
        <p:spPr>
          <a:xfrm>
            <a:off x="733883" y="747630"/>
            <a:ext cx="818748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SUPERAGENTES</a:t>
            </a:r>
          </a:p>
        </p:txBody>
      </p:sp>
      <p:pic>
        <p:nvPicPr>
          <p:cNvPr id="47" name="Imagem 46" descr="Placa de computador&#10;&#10;O conteúdo gerado por IA pode estar incorreto.">
            <a:extLst>
              <a:ext uri="{FF2B5EF4-FFF2-40B4-BE49-F238E27FC236}">
                <a16:creationId xmlns:a16="http://schemas.microsoft.com/office/drawing/2014/main" id="{795B9DB2-64D2-C8E9-781A-8286D3437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9" t="-3312"/>
          <a:stretch>
            <a:fillRect/>
          </a:stretch>
        </p:blipFill>
        <p:spPr>
          <a:xfrm rot="20999908">
            <a:off x="6787624" y="2627899"/>
            <a:ext cx="3740568" cy="2843591"/>
          </a:xfrm>
          <a:prstGeom prst="rect">
            <a:avLst/>
          </a:prstGeom>
        </p:spPr>
      </p:pic>
      <p:pic>
        <p:nvPicPr>
          <p:cNvPr id="43" name="Imagem 42">
            <a:extLst>
              <a:ext uri="{FF2B5EF4-FFF2-40B4-BE49-F238E27FC236}">
                <a16:creationId xmlns:a16="http://schemas.microsoft.com/office/drawing/2014/main" id="{5235B24D-42FC-54F3-9451-534EA2D7F5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0" r="775"/>
          <a:stretch>
            <a:fillRect/>
          </a:stretch>
        </p:blipFill>
        <p:spPr>
          <a:xfrm>
            <a:off x="3559490" y="2885094"/>
            <a:ext cx="3818065" cy="2560104"/>
          </a:xfrm>
          <a:prstGeom prst="rect">
            <a:avLst/>
          </a:prstGeom>
        </p:spPr>
      </p:pic>
      <p:pic>
        <p:nvPicPr>
          <p:cNvPr id="35" name="Imagem 34" descr="Texto&#10;&#10;O conteúdo gerado por IA pode estar incorreto.">
            <a:extLst>
              <a:ext uri="{FF2B5EF4-FFF2-40B4-BE49-F238E27FC236}">
                <a16:creationId xmlns:a16="http://schemas.microsoft.com/office/drawing/2014/main" id="{3B386ED1-AEB1-F0A2-0895-10DECCB657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24" y="3029677"/>
            <a:ext cx="3009627" cy="2006418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CB5B2BEB-2F5B-B845-D9C3-19917A0BAF38}"/>
              </a:ext>
            </a:extLst>
          </p:cNvPr>
          <p:cNvSpPr txBox="1"/>
          <p:nvPr/>
        </p:nvSpPr>
        <p:spPr>
          <a:xfrm>
            <a:off x="3514030" y="2803087"/>
            <a:ext cx="1478340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Tools (Ferramentas)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EFA4851-8747-FA96-9A4A-86946EFE81A2}"/>
              </a:ext>
            </a:extLst>
          </p:cNvPr>
          <p:cNvSpPr txBox="1"/>
          <p:nvPr/>
        </p:nvSpPr>
        <p:spPr>
          <a:xfrm>
            <a:off x="4827626" y="2568012"/>
            <a:ext cx="1478340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Skills (Habilidades)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84DBADE-ECDF-3660-6541-C4D8633C8D44}"/>
              </a:ext>
            </a:extLst>
          </p:cNvPr>
          <p:cNvSpPr txBox="1"/>
          <p:nvPr/>
        </p:nvSpPr>
        <p:spPr>
          <a:xfrm>
            <a:off x="6349820" y="2862833"/>
            <a:ext cx="1478340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Resources</a:t>
            </a: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(Aplicativos)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2D80DE5-B1E0-E697-1A12-D6497A775505}"/>
              </a:ext>
            </a:extLst>
          </p:cNvPr>
          <p:cNvSpPr txBox="1"/>
          <p:nvPr/>
        </p:nvSpPr>
        <p:spPr>
          <a:xfrm>
            <a:off x="4729059" y="5383466"/>
            <a:ext cx="1478340" cy="27699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Multimodalide</a:t>
            </a: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3C87206-635E-9CDC-06F8-97B31B779C0E}"/>
              </a:ext>
            </a:extLst>
          </p:cNvPr>
          <p:cNvSpPr txBox="1"/>
          <p:nvPr/>
        </p:nvSpPr>
        <p:spPr>
          <a:xfrm>
            <a:off x="3201978" y="4974257"/>
            <a:ext cx="1478340" cy="461665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Extended</a:t>
            </a: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</a:t>
            </a:r>
            <a:r>
              <a:rPr kumimoji="0" lang="pt-BR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Thinking</a:t>
            </a: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B30F5C66-12BC-7A6D-529D-8E44163B247C}"/>
              </a:ext>
            </a:extLst>
          </p:cNvPr>
          <p:cNvSpPr txBox="1"/>
          <p:nvPr/>
        </p:nvSpPr>
        <p:spPr>
          <a:xfrm>
            <a:off x="8151498" y="5383466"/>
            <a:ext cx="986698" cy="27699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Artefatos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089365B-33AC-55D8-2841-99990E99C6AE}"/>
              </a:ext>
            </a:extLst>
          </p:cNvPr>
          <p:cNvSpPr txBox="1"/>
          <p:nvPr/>
        </p:nvSpPr>
        <p:spPr>
          <a:xfrm>
            <a:off x="6085485" y="5087556"/>
            <a:ext cx="1478340" cy="27699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Deep</a:t>
            </a: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</a:t>
            </a:r>
            <a:r>
              <a:rPr kumimoji="0" lang="pt-BR" sz="1200" b="1" i="0" u="none" strike="noStrike" kern="1200" cap="none" spc="0" normalizeH="0" baseline="0" noProof="0" dirty="0" err="1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Research</a:t>
            </a: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srgbClr val="FFF4E4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B2279DB-954D-1F7C-478E-74C252C404A8}"/>
              </a:ext>
            </a:extLst>
          </p:cNvPr>
          <p:cNvSpPr txBox="1"/>
          <p:nvPr/>
        </p:nvSpPr>
        <p:spPr>
          <a:xfrm>
            <a:off x="4807584" y="2107378"/>
            <a:ext cx="1478340" cy="27699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MCP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A8701D04-BEA7-25CD-1F15-0F8E65DDA7E5}"/>
              </a:ext>
            </a:extLst>
          </p:cNvPr>
          <p:cNvSpPr txBox="1"/>
          <p:nvPr/>
        </p:nvSpPr>
        <p:spPr>
          <a:xfrm>
            <a:off x="343985" y="4964981"/>
            <a:ext cx="3057904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Texto – Orquestrador - Artefato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8E014EBB-5573-7EA5-30FB-F0E0716A632E}"/>
              </a:ext>
            </a:extLst>
          </p:cNvPr>
          <p:cNvSpPr txBox="1"/>
          <p:nvPr/>
        </p:nvSpPr>
        <p:spPr>
          <a:xfrm>
            <a:off x="376674" y="5404051"/>
            <a:ext cx="3057904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Planeja - Realiza – Executa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912FC82-6B06-10C3-AB95-46C03E1581EA}"/>
              </a:ext>
            </a:extLst>
          </p:cNvPr>
          <p:cNvSpPr txBox="1"/>
          <p:nvPr/>
        </p:nvSpPr>
        <p:spPr>
          <a:xfrm>
            <a:off x="376674" y="5868059"/>
            <a:ext cx="3057904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Certa autonomia (agência)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4B077EF-1CF0-0602-1C08-88EA55E4F316}"/>
              </a:ext>
            </a:extLst>
          </p:cNvPr>
          <p:cNvSpPr txBox="1"/>
          <p:nvPr/>
        </p:nvSpPr>
        <p:spPr>
          <a:xfrm>
            <a:off x="456126" y="6400715"/>
            <a:ext cx="3057904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FFF4E4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Proativo</a:t>
            </a:r>
          </a:p>
        </p:txBody>
      </p:sp>
    </p:spTree>
    <p:extLst>
      <p:ext uri="{BB962C8B-B14F-4D97-AF65-F5344CB8AC3E}">
        <p14:creationId xmlns:p14="http://schemas.microsoft.com/office/powerpoint/2010/main" val="1359246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F20EBD-9487-CCCE-D8B0-AF99360E4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2AD9CB82-58C6-23DB-EC6F-6342AB4F9104}"/>
              </a:ext>
            </a:extLst>
          </p:cNvPr>
          <p:cNvSpPr/>
          <p:nvPr/>
        </p:nvSpPr>
        <p:spPr>
          <a:xfrm>
            <a:off x="5795173" y="1687247"/>
            <a:ext cx="869451" cy="432516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EF22234-E1BE-4769-1270-DADE05DF317F}"/>
              </a:ext>
            </a:extLst>
          </p:cNvPr>
          <p:cNvSpPr/>
          <p:nvPr/>
        </p:nvSpPr>
        <p:spPr>
          <a:xfrm>
            <a:off x="6782762" y="1474956"/>
            <a:ext cx="860323" cy="2570494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154748E-A73D-E003-14D7-CF7E777618EA}"/>
              </a:ext>
            </a:extLst>
          </p:cNvPr>
          <p:cNvSpPr/>
          <p:nvPr/>
        </p:nvSpPr>
        <p:spPr>
          <a:xfrm>
            <a:off x="7770351" y="1474955"/>
            <a:ext cx="860323" cy="391157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4608FE2E-60CD-A58D-CBC5-7E791B30BA4E}"/>
              </a:ext>
            </a:extLst>
          </p:cNvPr>
          <p:cNvSpPr/>
          <p:nvPr/>
        </p:nvSpPr>
        <p:spPr>
          <a:xfrm>
            <a:off x="8757940" y="1186900"/>
            <a:ext cx="895206" cy="4539645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6CD33095-1316-913D-8937-F9D3D8A083C3}"/>
              </a:ext>
            </a:extLst>
          </p:cNvPr>
          <p:cNvSpPr/>
          <p:nvPr/>
        </p:nvSpPr>
        <p:spPr>
          <a:xfrm>
            <a:off x="9745529" y="1792729"/>
            <a:ext cx="860323" cy="274270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DE277433-479C-D4E7-3825-3CEDD7BC875C}"/>
              </a:ext>
            </a:extLst>
          </p:cNvPr>
          <p:cNvSpPr/>
          <p:nvPr/>
        </p:nvSpPr>
        <p:spPr>
          <a:xfrm>
            <a:off x="4844726" y="1932009"/>
            <a:ext cx="823181" cy="3311313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F079866-52CF-3429-F7E5-33E9F40F0EC9}"/>
              </a:ext>
            </a:extLst>
          </p:cNvPr>
          <p:cNvSpPr txBox="1"/>
          <p:nvPr/>
        </p:nvSpPr>
        <p:spPr>
          <a:xfrm>
            <a:off x="403636" y="58209"/>
            <a:ext cx="7926999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ARQUITETURA AGÊNTICA</a:t>
            </a:r>
          </a:p>
        </p:txBody>
      </p:sp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07F0509D-1B9A-0125-F60D-390C551A4FDE}"/>
              </a:ext>
            </a:extLst>
          </p:cNvPr>
          <p:cNvSpPr/>
          <p:nvPr/>
        </p:nvSpPr>
        <p:spPr>
          <a:xfrm>
            <a:off x="2021393" y="2740364"/>
            <a:ext cx="2931029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0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FERRAMENTAS (TOOLS)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D8E5FF59-E69F-BBD3-454B-FE0259251DA3}"/>
              </a:ext>
            </a:extLst>
          </p:cNvPr>
          <p:cNvSpPr/>
          <p:nvPr/>
        </p:nvSpPr>
        <p:spPr>
          <a:xfrm>
            <a:off x="5592240" y="1736662"/>
            <a:ext cx="2931028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PLANEJAMENTO E AÇÃO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6" name="Fluxograma: Processo Alternativo 15">
            <a:extLst>
              <a:ext uri="{FF2B5EF4-FFF2-40B4-BE49-F238E27FC236}">
                <a16:creationId xmlns:a16="http://schemas.microsoft.com/office/drawing/2014/main" id="{38225541-3D9B-783F-C0DA-18614B69E300}"/>
              </a:ext>
            </a:extLst>
          </p:cNvPr>
          <p:cNvSpPr/>
          <p:nvPr/>
        </p:nvSpPr>
        <p:spPr>
          <a:xfrm>
            <a:off x="5602750" y="3749453"/>
            <a:ext cx="2931029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MEMÓRIA E RESOURCES (RAG)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5" name="Fluxograma: Processo Alternativo 24">
            <a:extLst>
              <a:ext uri="{FF2B5EF4-FFF2-40B4-BE49-F238E27FC236}">
                <a16:creationId xmlns:a16="http://schemas.microsoft.com/office/drawing/2014/main" id="{7C58D8F5-4DDC-6FC9-844A-F466EB44BBE3}"/>
              </a:ext>
            </a:extLst>
          </p:cNvPr>
          <p:cNvSpPr/>
          <p:nvPr/>
        </p:nvSpPr>
        <p:spPr>
          <a:xfrm>
            <a:off x="2042412" y="4793914"/>
            <a:ext cx="2931030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SKILLS (HABILIDADES)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26" name="Fluxograma: Processo Alternativo 25">
            <a:extLst>
              <a:ext uri="{FF2B5EF4-FFF2-40B4-BE49-F238E27FC236}">
                <a16:creationId xmlns:a16="http://schemas.microsoft.com/office/drawing/2014/main" id="{CE87D578-4D9E-FC30-8E4A-C277C558FE54}"/>
              </a:ext>
            </a:extLst>
          </p:cNvPr>
          <p:cNvSpPr/>
          <p:nvPr/>
        </p:nvSpPr>
        <p:spPr>
          <a:xfrm>
            <a:off x="5634280" y="5835814"/>
            <a:ext cx="2933619" cy="761378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AGENTICIDADE (AUTONOMIA)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BE9C6D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19F464BC-1F10-2A7F-3108-681C212A9AD6}"/>
              </a:ext>
            </a:extLst>
          </p:cNvPr>
          <p:cNvCxnSpPr>
            <a:cxnSpLocks/>
          </p:cNvCxnSpPr>
          <p:nvPr/>
        </p:nvCxnSpPr>
        <p:spPr>
          <a:xfrm flipH="1" flipV="1">
            <a:off x="5269919" y="1470503"/>
            <a:ext cx="52188" cy="4758653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E931E6FC-9F7A-FDBE-916A-B660B748605F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269919" y="2117351"/>
            <a:ext cx="322321" cy="0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2ACCBB63-CF02-C7EF-BA68-7E8DFE35D660}"/>
              </a:ext>
            </a:extLst>
          </p:cNvPr>
          <p:cNvCxnSpPr>
            <a:cxnSpLocks/>
          </p:cNvCxnSpPr>
          <p:nvPr/>
        </p:nvCxnSpPr>
        <p:spPr>
          <a:xfrm flipH="1">
            <a:off x="5296013" y="4140169"/>
            <a:ext cx="322321" cy="0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C4DE20EB-2575-0A47-38E7-C9B875B8BDEC}"/>
              </a:ext>
            </a:extLst>
          </p:cNvPr>
          <p:cNvCxnSpPr>
            <a:cxnSpLocks/>
          </p:cNvCxnSpPr>
          <p:nvPr/>
        </p:nvCxnSpPr>
        <p:spPr>
          <a:xfrm flipH="1">
            <a:off x="5322107" y="6229156"/>
            <a:ext cx="322321" cy="0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148CC93C-7179-92F5-67E6-8DB71E5422DB}"/>
              </a:ext>
            </a:extLst>
          </p:cNvPr>
          <p:cNvCxnSpPr>
            <a:cxnSpLocks/>
          </p:cNvCxnSpPr>
          <p:nvPr/>
        </p:nvCxnSpPr>
        <p:spPr>
          <a:xfrm flipH="1">
            <a:off x="4944505" y="3121053"/>
            <a:ext cx="322321" cy="0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57CAEB46-819B-80B0-BCB7-22A2B78997A5}"/>
              </a:ext>
            </a:extLst>
          </p:cNvPr>
          <p:cNvCxnSpPr>
            <a:cxnSpLocks/>
          </p:cNvCxnSpPr>
          <p:nvPr/>
        </p:nvCxnSpPr>
        <p:spPr>
          <a:xfrm flipH="1">
            <a:off x="4968618" y="5206016"/>
            <a:ext cx="322321" cy="0"/>
          </a:xfrm>
          <a:prstGeom prst="line">
            <a:avLst/>
          </a:prstGeom>
          <a:ln>
            <a:solidFill>
              <a:srgbClr val="BE9C6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22CA562-6130-D213-7B7F-AD4074CD0B9E}"/>
              </a:ext>
            </a:extLst>
          </p:cNvPr>
          <p:cNvSpPr txBox="1"/>
          <p:nvPr/>
        </p:nvSpPr>
        <p:spPr>
          <a:xfrm>
            <a:off x="8563314" y="1689702"/>
            <a:ext cx="18231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="1" dirty="0" err="1">
                <a:solidFill>
                  <a:prstClr val="white"/>
                </a:solidFill>
                <a:latin typeface="Nexa Extra Light" panose="00000200000000000000" pitchFamily="2" charset="0"/>
              </a:rPr>
              <a:t>ReAct</a:t>
            </a: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Pensamento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Ação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Observação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Resposta final</a:t>
            </a: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2AD4646F-8DEA-79F7-F159-0F32C91C3911}"/>
              </a:ext>
            </a:extLst>
          </p:cNvPr>
          <p:cNvSpPr txBox="1"/>
          <p:nvPr/>
        </p:nvSpPr>
        <p:spPr>
          <a:xfrm>
            <a:off x="193911" y="2583993"/>
            <a:ext cx="1876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Busca WEB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Busca</a:t>
            </a:r>
            <a:r>
              <a:rPr kumimoji="0" lang="pt-BR" sz="12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API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="1" noProof="0" dirty="0">
                <a:solidFill>
                  <a:prstClr val="white"/>
                </a:solidFill>
                <a:latin typeface="Nexa Extra Light" panose="00000200000000000000" pitchFamily="2" charset="0"/>
              </a:rPr>
              <a:t>Código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="1" noProof="0" dirty="0">
                <a:solidFill>
                  <a:prstClr val="white"/>
                </a:solidFill>
                <a:latin typeface="Nexa Extra Light" panose="00000200000000000000" pitchFamily="2" charset="0"/>
              </a:rPr>
              <a:t>Cálculo</a:t>
            </a: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122CED77-3073-6ABE-C6A7-0617AC8E8C1C}"/>
              </a:ext>
            </a:extLst>
          </p:cNvPr>
          <p:cNvSpPr txBox="1"/>
          <p:nvPr/>
        </p:nvSpPr>
        <p:spPr>
          <a:xfrm>
            <a:off x="8630674" y="3744061"/>
            <a:ext cx="21478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Memória persistente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Acesso a banco de dados (MCP)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Pensamento</a:t>
            </a:r>
            <a:r>
              <a:rPr kumimoji="0" lang="pt-BR" sz="12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</a:t>
            </a:r>
            <a:r>
              <a:rPr kumimoji="0" lang="pt-BR" sz="1200" b="1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extendido</a:t>
            </a: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7DC7C26B-6718-06EB-C8CF-A23E08151AFF}"/>
              </a:ext>
            </a:extLst>
          </p:cNvPr>
          <p:cNvSpPr txBox="1"/>
          <p:nvPr/>
        </p:nvSpPr>
        <p:spPr>
          <a:xfrm>
            <a:off x="474982" y="4635485"/>
            <a:ext cx="16681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Instruções condicionais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Ativadas</a:t>
            </a:r>
            <a:r>
              <a:rPr kumimoji="0" lang="pt-BR" sz="12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quando necessário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="1" baseline="0" dirty="0">
                <a:solidFill>
                  <a:prstClr val="white"/>
                </a:solidFill>
                <a:latin typeface="Nexa Extra Light" panose="00000200000000000000" pitchFamily="2" charset="0"/>
              </a:rPr>
              <a:t>Otimização</a:t>
            </a:r>
            <a:r>
              <a:rPr lang="pt-BR" sz="12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 de tokens</a:t>
            </a: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D57B61CF-A505-1348-4BC4-C626189DFD6A}"/>
              </a:ext>
            </a:extLst>
          </p:cNvPr>
          <p:cNvSpPr txBox="1"/>
          <p:nvPr/>
        </p:nvSpPr>
        <p:spPr>
          <a:xfrm>
            <a:off x="8618645" y="5766195"/>
            <a:ext cx="1910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="1" noProof="0" dirty="0">
                <a:solidFill>
                  <a:prstClr val="white"/>
                </a:solidFill>
                <a:latin typeface="Nexa Extra Light" panose="00000200000000000000" pitchFamily="2" charset="0"/>
              </a:rPr>
              <a:t>Passivo (baixa autonomia)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pt-BR" sz="1200" b="1" i="0" u="none" strike="noStrike" kern="1200" cap="none" spc="0" normalizeH="0" baseline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Human</a:t>
            </a:r>
            <a:r>
              <a:rPr kumimoji="0" lang="pt-BR" sz="12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-in-</a:t>
            </a:r>
            <a:r>
              <a:rPr kumimoji="0" lang="pt-BR" sz="1200" b="1" i="0" u="none" strike="noStrike" kern="1200" cap="none" spc="0" normalizeH="0" baseline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the</a:t>
            </a:r>
            <a:r>
              <a:rPr kumimoji="0" lang="pt-BR" sz="1200" b="1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-loop</a:t>
            </a:r>
          </a:p>
          <a:p>
            <a:pPr marL="179388" marR="0" lvl="0" indent="-179388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="1" noProof="0" dirty="0">
                <a:solidFill>
                  <a:prstClr val="white"/>
                </a:solidFill>
                <a:latin typeface="Nexa Extra Light" panose="00000200000000000000" pitchFamily="2" charset="0"/>
              </a:rPr>
              <a:t>Autonomia total</a:t>
            </a: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8135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FA0649C-3216-91AD-48C7-3B88168D6560}"/>
              </a:ext>
            </a:extLst>
          </p:cNvPr>
          <p:cNvSpPr/>
          <p:nvPr/>
        </p:nvSpPr>
        <p:spPr>
          <a:xfrm>
            <a:off x="5790360" y="1805376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EFE1030-C5D5-6909-F8AB-575C55C01F0D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BD4B52-F179-EA0D-29AC-1FA45BD4EFBF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D491601-27A4-A72E-8FB0-CC31EC7BFC9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97EF1DB-7A54-6AF0-EA19-F1DFBE734FA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6837A6C-C695-48A5-B025-1D4E27B7A5D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33BC214-498D-5E08-D828-5691DD72A807}"/>
              </a:ext>
            </a:extLst>
          </p:cNvPr>
          <p:cNvSpPr txBox="1"/>
          <p:nvPr/>
        </p:nvSpPr>
        <p:spPr>
          <a:xfrm>
            <a:off x="2169089" y="505459"/>
            <a:ext cx="58323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QUAL O </a:t>
            </a:r>
            <a:r>
              <a:rPr lang="pt-BR" sz="40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PAPEL DO JURISTA </a:t>
            </a:r>
            <a:r>
              <a:rPr lang="pt-BR" sz="40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NA </a:t>
            </a:r>
            <a:r>
              <a:rPr lang="pt-BR" sz="4000" b="1" dirty="0">
                <a:solidFill>
                  <a:srgbClr val="BE9C6D"/>
                </a:solidFill>
                <a:latin typeface="Neue Haas Grotesk Text Pro" panose="020B0504020202020204" pitchFamily="34" charset="0"/>
              </a:rPr>
              <a:t>JUSTIÇA AUMENTADA</a:t>
            </a:r>
            <a:r>
              <a:rPr lang="pt-BR" sz="4000" b="1" dirty="0">
                <a:solidFill>
                  <a:schemeClr val="bg1"/>
                </a:solidFill>
                <a:latin typeface="Neue Haas Grotesk Text Pro" panose="020B0504020202020204" pitchFamily="34" charset="0"/>
              </a:rPr>
              <a:t>?</a:t>
            </a:r>
            <a:endParaRPr lang="pt-BR" sz="4000" b="1" dirty="0">
              <a:solidFill>
                <a:srgbClr val="BE9C6D"/>
              </a:solidFill>
              <a:latin typeface="Neue Haas Grotesk Text Pro" panose="020B0504020202020204" pitchFamily="34" charset="0"/>
            </a:endParaRPr>
          </a:p>
        </p:txBody>
      </p:sp>
      <p:sp>
        <p:nvSpPr>
          <p:cNvPr id="12" name="Fluxograma: Processo Alternativo 11">
            <a:extLst>
              <a:ext uri="{FF2B5EF4-FFF2-40B4-BE49-F238E27FC236}">
                <a16:creationId xmlns:a16="http://schemas.microsoft.com/office/drawing/2014/main" id="{F2CC4815-17B0-F455-29AE-610D384F1E99}"/>
              </a:ext>
            </a:extLst>
          </p:cNvPr>
          <p:cNvSpPr/>
          <p:nvPr/>
        </p:nvSpPr>
        <p:spPr>
          <a:xfrm>
            <a:off x="304983" y="2677317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ENGENHARIA DE PROMPT</a:t>
            </a:r>
          </a:p>
          <a:p>
            <a:pPr lvl="0" algn="ctr">
              <a:defRPr/>
            </a:pP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(CONVERSAR COM A MÁQUINA)</a:t>
            </a:r>
          </a:p>
        </p:txBody>
      </p:sp>
      <p:sp>
        <p:nvSpPr>
          <p:cNvPr id="18" name="Fluxograma: Processo Alternativo 17">
            <a:extLst>
              <a:ext uri="{FF2B5EF4-FFF2-40B4-BE49-F238E27FC236}">
                <a16:creationId xmlns:a16="http://schemas.microsoft.com/office/drawing/2014/main" id="{7E41DFCE-F878-4EA2-C999-5C3A25F024C0}"/>
              </a:ext>
            </a:extLst>
          </p:cNvPr>
          <p:cNvSpPr/>
          <p:nvPr/>
        </p:nvSpPr>
        <p:spPr>
          <a:xfrm>
            <a:off x="304983" y="4820493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ENGENHARIA DE </a:t>
            </a:r>
            <a:r>
              <a:rPr lang="pt-BR" sz="2000" b="1" i="1" dirty="0">
                <a:solidFill>
                  <a:schemeClr val="bg1"/>
                </a:solidFill>
                <a:latin typeface="Nexa Extra Light" panose="00000200000000000000" pitchFamily="2" charset="0"/>
              </a:rPr>
              <a:t>WORKFLOW</a:t>
            </a: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 </a:t>
            </a: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(DESIGN DE SISTEMA DECISÓRIOS)</a:t>
            </a:r>
          </a:p>
        </p:txBody>
      </p:sp>
      <p:sp>
        <p:nvSpPr>
          <p:cNvPr id="19" name="Fluxograma: Processo Alternativo 18">
            <a:extLst>
              <a:ext uri="{FF2B5EF4-FFF2-40B4-BE49-F238E27FC236}">
                <a16:creationId xmlns:a16="http://schemas.microsoft.com/office/drawing/2014/main" id="{C71E9B16-B30A-CA8C-D594-EBED458F97E0}"/>
              </a:ext>
            </a:extLst>
          </p:cNvPr>
          <p:cNvSpPr/>
          <p:nvPr/>
        </p:nvSpPr>
        <p:spPr>
          <a:xfrm>
            <a:off x="304983" y="3748905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ENGENHARIA DE CONTEXTO</a:t>
            </a:r>
          </a:p>
          <a:p>
            <a:pPr lvl="0" algn="ctr">
              <a:defRPr/>
            </a:pP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(CURADORIA DE CONHECIMENTO)</a:t>
            </a:r>
          </a:p>
        </p:txBody>
      </p:sp>
      <p:sp>
        <p:nvSpPr>
          <p:cNvPr id="20" name="Fluxograma: Processo Alternativo 19">
            <a:extLst>
              <a:ext uri="{FF2B5EF4-FFF2-40B4-BE49-F238E27FC236}">
                <a16:creationId xmlns:a16="http://schemas.microsoft.com/office/drawing/2014/main" id="{4C347F2A-6054-6F2A-0214-645A375D60C3}"/>
              </a:ext>
            </a:extLst>
          </p:cNvPr>
          <p:cNvSpPr/>
          <p:nvPr/>
        </p:nvSpPr>
        <p:spPr>
          <a:xfrm>
            <a:off x="5606353" y="2677317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METACOGNIÇÃO</a:t>
            </a:r>
          </a:p>
          <a:p>
            <a:pPr lvl="0" algn="ctr">
              <a:defRPr/>
            </a:pP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(MODELAGEM COGNITIVA)</a:t>
            </a:r>
          </a:p>
        </p:txBody>
      </p:sp>
      <p:sp>
        <p:nvSpPr>
          <p:cNvPr id="21" name="Fluxograma: Processo Alternativo 20">
            <a:extLst>
              <a:ext uri="{FF2B5EF4-FFF2-40B4-BE49-F238E27FC236}">
                <a16:creationId xmlns:a16="http://schemas.microsoft.com/office/drawing/2014/main" id="{270EAFEC-AB37-13CB-A556-C59CAAC5550F}"/>
              </a:ext>
            </a:extLst>
          </p:cNvPr>
          <p:cNvSpPr/>
          <p:nvPr/>
        </p:nvSpPr>
        <p:spPr>
          <a:xfrm>
            <a:off x="5606353" y="3748905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AUDITORIA EPISTÊMICA</a:t>
            </a:r>
          </a:p>
          <a:p>
            <a:pPr lvl="0" algn="ctr">
              <a:defRPr/>
            </a:pP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(MELHORIA CONTÍNUA)</a:t>
            </a:r>
          </a:p>
        </p:txBody>
      </p:sp>
      <p:sp>
        <p:nvSpPr>
          <p:cNvPr id="22" name="Fluxograma: Processo Alternativo 21">
            <a:extLst>
              <a:ext uri="{FF2B5EF4-FFF2-40B4-BE49-F238E27FC236}">
                <a16:creationId xmlns:a16="http://schemas.microsoft.com/office/drawing/2014/main" id="{A2B6AC18-4CEC-665C-9C4F-F8D6387317D9}"/>
              </a:ext>
            </a:extLst>
          </p:cNvPr>
          <p:cNvSpPr/>
          <p:nvPr/>
        </p:nvSpPr>
        <p:spPr>
          <a:xfrm>
            <a:off x="5606353" y="4820493"/>
            <a:ext cx="4643658" cy="884584"/>
          </a:xfrm>
          <a:prstGeom prst="flowChartAlternateProcess">
            <a:avLst/>
          </a:prstGeom>
          <a:solidFill>
            <a:schemeClr val="tx1">
              <a:alpha val="7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0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CURADORIA DE VALORES </a:t>
            </a: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(MODELAGEM ÉTICA)</a:t>
            </a:r>
          </a:p>
        </p:txBody>
      </p:sp>
      <p:sp>
        <p:nvSpPr>
          <p:cNvPr id="23" name="Fluxograma: Processo Alternativo 22">
            <a:extLst>
              <a:ext uri="{FF2B5EF4-FFF2-40B4-BE49-F238E27FC236}">
                <a16:creationId xmlns:a16="http://schemas.microsoft.com/office/drawing/2014/main" id="{6364B8B0-D0D7-59C6-0B7F-7763A5BC87E7}"/>
              </a:ext>
            </a:extLst>
          </p:cNvPr>
          <p:cNvSpPr/>
          <p:nvPr/>
        </p:nvSpPr>
        <p:spPr>
          <a:xfrm>
            <a:off x="3051354" y="5858784"/>
            <a:ext cx="4643658" cy="1108489"/>
          </a:xfrm>
          <a:prstGeom prst="flowChartAlternateProcess">
            <a:avLst/>
          </a:prstGeom>
          <a:solidFill>
            <a:schemeClr val="tx1">
              <a:alpha val="64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pt-BR" sz="2400" b="1" dirty="0">
                <a:solidFill>
                  <a:schemeClr val="bg1"/>
                </a:solidFill>
                <a:latin typeface="Nexa Extra Light" panose="00000200000000000000" pitchFamily="2" charset="0"/>
              </a:rPr>
              <a:t>DECISOR ESTRATÉGICO</a:t>
            </a:r>
          </a:p>
          <a:p>
            <a:pPr lvl="0" algn="ctr">
              <a:defRPr/>
            </a:pPr>
            <a:r>
              <a:rPr lang="pt-BR" sz="2000" b="1" dirty="0">
                <a:solidFill>
                  <a:srgbClr val="BE9C6D"/>
                </a:solidFill>
                <a:latin typeface="Nexa Extra Light" panose="00000200000000000000" pitchFamily="2" charset="0"/>
              </a:rPr>
              <a:t>(RESERVA DE HUMANIDADE)</a:t>
            </a:r>
          </a:p>
        </p:txBody>
      </p:sp>
    </p:spTree>
    <p:extLst>
      <p:ext uri="{BB962C8B-B14F-4D97-AF65-F5344CB8AC3E}">
        <p14:creationId xmlns:p14="http://schemas.microsoft.com/office/powerpoint/2010/main" val="2887859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7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1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8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1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4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indefinit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7" dur="indefinite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0" dur="indefinite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3" dur="indefinite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2" grpId="2" animBg="1"/>
      <p:bldP spid="18" grpId="0" animBg="1"/>
      <p:bldP spid="18" grpId="1" animBg="1"/>
      <p:bldP spid="18" grpId="2" animBg="1"/>
      <p:bldP spid="19" grpId="0" animBg="1"/>
      <p:bldP spid="19" grpId="1" animBg="1"/>
      <p:bldP spid="19" grpId="2" animBg="1"/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  <p:bldP spid="22" grpId="0" animBg="1"/>
      <p:bldP spid="22" grpId="1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87F1C5DE-FF90-70B1-6CFA-A2C34E0E2158}"/>
              </a:ext>
            </a:extLst>
          </p:cNvPr>
          <p:cNvSpPr/>
          <p:nvPr/>
        </p:nvSpPr>
        <p:spPr>
          <a:xfrm>
            <a:off x="-23138" y="-1"/>
            <a:ext cx="10799763" cy="719931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FA0649C-3216-91AD-48C7-3B88168D6560}"/>
              </a:ext>
            </a:extLst>
          </p:cNvPr>
          <p:cNvSpPr/>
          <p:nvPr/>
        </p:nvSpPr>
        <p:spPr>
          <a:xfrm>
            <a:off x="5795173" y="1942065"/>
            <a:ext cx="860323" cy="3119267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EFE1030-C5D5-6909-F8AB-575C55C01F0D}"/>
              </a:ext>
            </a:extLst>
          </p:cNvPr>
          <p:cNvSpPr/>
          <p:nvPr/>
        </p:nvSpPr>
        <p:spPr>
          <a:xfrm>
            <a:off x="6834689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53BD4B52-F179-EA0D-29AC-1FA45BD4EFBF}"/>
              </a:ext>
            </a:extLst>
          </p:cNvPr>
          <p:cNvSpPr/>
          <p:nvPr/>
        </p:nvSpPr>
        <p:spPr>
          <a:xfrm>
            <a:off x="7770351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D491601-27A4-A72E-8FB0-CC31EC7BFC9C}"/>
              </a:ext>
            </a:extLst>
          </p:cNvPr>
          <p:cNvSpPr/>
          <p:nvPr/>
        </p:nvSpPr>
        <p:spPr>
          <a:xfrm>
            <a:off x="8757940" y="1474955"/>
            <a:ext cx="860323" cy="4053486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B97EF1DB-7A54-6AF0-EA19-F1DFBE734FA0}"/>
              </a:ext>
            </a:extLst>
          </p:cNvPr>
          <p:cNvSpPr/>
          <p:nvPr/>
        </p:nvSpPr>
        <p:spPr>
          <a:xfrm>
            <a:off x="9745529" y="1792729"/>
            <a:ext cx="860323" cy="3417938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6837A6C-C695-48A5-B025-1D4E27B7A5DD}"/>
              </a:ext>
            </a:extLst>
          </p:cNvPr>
          <p:cNvSpPr/>
          <p:nvPr/>
        </p:nvSpPr>
        <p:spPr>
          <a:xfrm>
            <a:off x="4807584" y="1687248"/>
            <a:ext cx="860323" cy="3628900"/>
          </a:xfrm>
          <a:prstGeom prst="roundRect">
            <a:avLst>
              <a:gd name="adj" fmla="val 50000"/>
            </a:avLst>
          </a:prstGeom>
          <a:ln>
            <a:noFill/>
          </a:ln>
          <a:effectLst>
            <a:outerShdw blurRad="190500" sx="102000" sy="102000" algn="ctr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8EB70A4-ACD4-9A8E-D9F0-67471265B6CE}"/>
              </a:ext>
            </a:extLst>
          </p:cNvPr>
          <p:cNvSpPr txBox="1"/>
          <p:nvPr/>
        </p:nvSpPr>
        <p:spPr>
          <a:xfrm>
            <a:off x="421733" y="209241"/>
            <a:ext cx="8187486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300" b="0" i="0" u="none" strike="noStrike" kern="1200" cap="none" spc="0" normalizeH="0" baseline="0" noProof="0" dirty="0">
                <a:ln>
                  <a:noFill/>
                </a:ln>
                <a:solidFill>
                  <a:srgbClr val="BE9C6D"/>
                </a:solidFill>
                <a:effectLst/>
                <a:uLnTx/>
                <a:uFillTx/>
                <a:latin typeface="Neue Haas Grotesk Text Pro" panose="020B0504020202020204" pitchFamily="34" charset="0"/>
                <a:ea typeface="+mn-ea"/>
                <a:cs typeface="+mn-cs"/>
              </a:rPr>
              <a:t>DOS ASSISTENTES AOS AGENTES</a:t>
            </a:r>
          </a:p>
        </p:txBody>
      </p:sp>
      <p:sp>
        <p:nvSpPr>
          <p:cNvPr id="15" name="Fluxograma: Processo Alternativo 14">
            <a:extLst>
              <a:ext uri="{FF2B5EF4-FFF2-40B4-BE49-F238E27FC236}">
                <a16:creationId xmlns:a16="http://schemas.microsoft.com/office/drawing/2014/main" id="{4E5D364A-F888-9DB4-880E-137B59E6F967}"/>
              </a:ext>
            </a:extLst>
          </p:cNvPr>
          <p:cNvSpPr/>
          <p:nvPr/>
        </p:nvSpPr>
        <p:spPr>
          <a:xfrm>
            <a:off x="2140152" y="1881969"/>
            <a:ext cx="3236592" cy="5105240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3" name="Imagem 2" descr="Homem segurando um microfone&#10;&#10;O conteúdo gerado por IA pode estar incorreto.">
            <a:extLst>
              <a:ext uri="{FF2B5EF4-FFF2-40B4-BE49-F238E27FC236}">
                <a16:creationId xmlns:a16="http://schemas.microsoft.com/office/drawing/2014/main" id="{2A056FC6-FE4F-1DD9-D149-6529BCE190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562" y="2107594"/>
            <a:ext cx="2602792" cy="1877568"/>
          </a:xfrm>
          <a:prstGeom prst="rect">
            <a:avLst/>
          </a:prstGeom>
        </p:spPr>
      </p:pic>
      <p:pic>
        <p:nvPicPr>
          <p:cNvPr id="14" name="Imagem 13" descr="Uma imagem contendo mesa, pequeno, segurando, azul&#10;&#10;O conteúdo gerado por IA pode estar incorreto.">
            <a:extLst>
              <a:ext uri="{FF2B5EF4-FFF2-40B4-BE49-F238E27FC236}">
                <a16:creationId xmlns:a16="http://schemas.microsoft.com/office/drawing/2014/main" id="{8865395C-29ED-0D50-981C-AF9526E1A3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613" y="4251611"/>
            <a:ext cx="3319670" cy="2213113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8AE55DCE-E9F7-750C-9D7C-CDD977A7D48A}"/>
              </a:ext>
            </a:extLst>
          </p:cNvPr>
          <p:cNvSpPr txBox="1"/>
          <p:nvPr/>
        </p:nvSpPr>
        <p:spPr>
          <a:xfrm>
            <a:off x="2375618" y="6520795"/>
            <a:ext cx="2765660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ASSISTENTES SIMPLES</a:t>
            </a:r>
          </a:p>
        </p:txBody>
      </p:sp>
      <p:sp>
        <p:nvSpPr>
          <p:cNvPr id="20" name="Fluxograma: Processo Alternativo 19">
            <a:extLst>
              <a:ext uri="{FF2B5EF4-FFF2-40B4-BE49-F238E27FC236}">
                <a16:creationId xmlns:a16="http://schemas.microsoft.com/office/drawing/2014/main" id="{DC390251-614B-EAC0-4818-460A4B28EAC5}"/>
              </a:ext>
            </a:extLst>
          </p:cNvPr>
          <p:cNvSpPr/>
          <p:nvPr/>
        </p:nvSpPr>
        <p:spPr>
          <a:xfrm>
            <a:off x="5466909" y="1841145"/>
            <a:ext cx="3236592" cy="5146064"/>
          </a:xfrm>
          <a:prstGeom prst="flowChartAlternateProcess">
            <a:avLst/>
          </a:prstGeom>
          <a:solidFill>
            <a:schemeClr val="bg1">
              <a:alpha val="16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5496E9C-1719-7AEC-7FDC-8108B01E6960}"/>
              </a:ext>
            </a:extLst>
          </p:cNvPr>
          <p:cNvSpPr txBox="1"/>
          <p:nvPr/>
        </p:nvSpPr>
        <p:spPr>
          <a:xfrm>
            <a:off x="5848972" y="6464724"/>
            <a:ext cx="2765660" cy="307777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MULTI AGENTES</a:t>
            </a:r>
          </a:p>
        </p:txBody>
      </p:sp>
      <p:pic>
        <p:nvPicPr>
          <p:cNvPr id="22" name="Imagem 21" descr="Homem segurando um microfone&#10;&#10;O conteúdo gerado por IA pode estar incorreto.">
            <a:extLst>
              <a:ext uri="{FF2B5EF4-FFF2-40B4-BE49-F238E27FC236}">
                <a16:creationId xmlns:a16="http://schemas.microsoft.com/office/drawing/2014/main" id="{21B032E0-4820-E919-1FAD-7CA7A350E1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137" y="2107594"/>
            <a:ext cx="2602792" cy="1877568"/>
          </a:xfrm>
          <a:prstGeom prst="rect">
            <a:avLst/>
          </a:prstGeom>
        </p:spPr>
      </p:pic>
      <p:pic>
        <p:nvPicPr>
          <p:cNvPr id="24" name="Imagem 23" descr="Texto&#10;&#10;O conteúdo gerado por IA pode estar incorreto.">
            <a:extLst>
              <a:ext uri="{FF2B5EF4-FFF2-40B4-BE49-F238E27FC236}">
                <a16:creationId xmlns:a16="http://schemas.microsoft.com/office/drawing/2014/main" id="{9F8BD119-B448-A3F7-6175-E769821976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663" y="4269179"/>
            <a:ext cx="2982969" cy="1988646"/>
          </a:xfrm>
          <a:prstGeom prst="rect">
            <a:avLst/>
          </a:prstGeom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E665FA7D-9CBD-2B1D-102A-9298A544C55E}"/>
              </a:ext>
            </a:extLst>
          </p:cNvPr>
          <p:cNvSpPr txBox="1"/>
          <p:nvPr/>
        </p:nvSpPr>
        <p:spPr>
          <a:xfrm>
            <a:off x="277139" y="4511169"/>
            <a:ext cx="1611855" cy="523220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Uma tarefa de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cad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a vez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7F23EB02-7900-4A8B-C7B4-B888210DFAEA}"/>
              </a:ext>
            </a:extLst>
          </p:cNvPr>
          <p:cNvSpPr txBox="1"/>
          <p:nvPr/>
        </p:nvSpPr>
        <p:spPr>
          <a:xfrm>
            <a:off x="277139" y="5189430"/>
            <a:ext cx="1611855" cy="523220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Uma ferramenta por solicitação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48999952-238C-E671-E6BD-7FA2EFEFB73E}"/>
              </a:ext>
            </a:extLst>
          </p:cNvPr>
          <p:cNvSpPr txBox="1"/>
          <p:nvPr/>
        </p:nvSpPr>
        <p:spPr>
          <a:xfrm>
            <a:off x="164575" y="3851688"/>
            <a:ext cx="1787864" cy="523220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Um único modelo trabalhando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187ECAA3-A4BB-F792-E8A7-1F57D4E18DFA}"/>
              </a:ext>
            </a:extLst>
          </p:cNvPr>
          <p:cNvSpPr txBox="1"/>
          <p:nvPr/>
        </p:nvSpPr>
        <p:spPr>
          <a:xfrm>
            <a:off x="8857700" y="3880211"/>
            <a:ext cx="1787864" cy="523220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Múltiplos modelos orquestrados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DED0C105-1A85-9A2A-A20C-76582EC36167}"/>
              </a:ext>
            </a:extLst>
          </p:cNvPr>
          <p:cNvSpPr txBox="1"/>
          <p:nvPr/>
        </p:nvSpPr>
        <p:spPr>
          <a:xfrm>
            <a:off x="8851597" y="4568797"/>
            <a:ext cx="1787864" cy="523220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Tarefas paralelas e em sequência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D4155C1C-05C1-88BC-DC90-7D1FBA586271}"/>
              </a:ext>
            </a:extLst>
          </p:cNvPr>
          <p:cNvSpPr txBox="1"/>
          <p:nvPr/>
        </p:nvSpPr>
        <p:spPr>
          <a:xfrm>
            <a:off x="8830767" y="5201219"/>
            <a:ext cx="1844579" cy="523220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Várias ferramentas por solicitação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0BD1CAA-427B-63CC-1FEA-B968725533CA}"/>
              </a:ext>
            </a:extLst>
          </p:cNvPr>
          <p:cNvSpPr txBox="1"/>
          <p:nvPr/>
        </p:nvSpPr>
        <p:spPr>
          <a:xfrm>
            <a:off x="277140" y="2543332"/>
            <a:ext cx="1611855" cy="307777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Reativo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3298EDB-7466-E000-ACF7-C784087572E7}"/>
              </a:ext>
            </a:extLst>
          </p:cNvPr>
          <p:cNvSpPr txBox="1"/>
          <p:nvPr/>
        </p:nvSpPr>
        <p:spPr>
          <a:xfrm>
            <a:off x="8857700" y="2498774"/>
            <a:ext cx="1611855" cy="307777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Proativo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B982EFD-E760-2BD8-924B-7A9698E34C26}"/>
              </a:ext>
            </a:extLst>
          </p:cNvPr>
          <p:cNvSpPr txBox="1"/>
          <p:nvPr/>
        </p:nvSpPr>
        <p:spPr>
          <a:xfrm>
            <a:off x="241438" y="3089788"/>
            <a:ext cx="1787864" cy="523220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Segue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instruç</a:t>
            </a:r>
            <a:r>
              <a:rPr lang="pt-BR" sz="1400" b="1" dirty="0" err="1">
                <a:solidFill>
                  <a:prstClr val="white"/>
                </a:solidFill>
                <a:latin typeface="Nexa Extra Light" panose="00000200000000000000" pitchFamily="2" charset="0"/>
              </a:rPr>
              <a:t>ões</a:t>
            </a:r>
            <a:r>
              <a:rPr lang="pt-BR" sz="1400" b="1" dirty="0">
                <a:solidFill>
                  <a:prstClr val="white"/>
                </a:solidFill>
                <a:latin typeface="Nexa Extra Light" panose="00000200000000000000" pitchFamily="2" charset="0"/>
              </a:rPr>
              <a:t> sem autonomia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3D94619-585D-151A-E886-21E4558CC166}"/>
              </a:ext>
            </a:extLst>
          </p:cNvPr>
          <p:cNvSpPr txBox="1"/>
          <p:nvPr/>
        </p:nvSpPr>
        <p:spPr>
          <a:xfrm>
            <a:off x="8851597" y="2960440"/>
            <a:ext cx="1787864" cy="738664"/>
          </a:xfrm>
          <a:prstGeom prst="rect">
            <a:avLst/>
          </a:prstGeom>
          <a:solidFill>
            <a:srgbClr val="194A68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Reflete, Planeja e age com certa</a:t>
            </a:r>
            <a:r>
              <a:rPr kumimoji="0" lang="pt-BR" sz="14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xa Extra Light" panose="00000200000000000000" pitchFamily="2" charset="0"/>
                <a:ea typeface="+mn-ea"/>
                <a:cs typeface="+mn-cs"/>
              </a:rPr>
              <a:t> autonomia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xa Extra Light" panose="00000200000000000000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8097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2" grpId="0" animBg="1"/>
      <p:bldP spid="4" grpId="0" animBg="1"/>
      <p:bldP spid="13" grpId="0" animBg="1"/>
      <p:bldP spid="16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22238</TotalTime>
  <Words>300</Words>
  <Application>Microsoft Office PowerPoint</Application>
  <PresentationFormat>Personalizar</PresentationFormat>
  <Paragraphs>86</Paragraphs>
  <Slides>7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Nexa Extra Light</vt:lpstr>
      <vt:lpstr>Arial</vt:lpstr>
      <vt:lpstr>Aptos Display</vt:lpstr>
      <vt:lpstr>Aptos</vt:lpstr>
      <vt:lpstr>Neue Haas Grotesk Text Pro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George Marmelstein</dc:creator>
  <cp:lastModifiedBy>George Marmelstein</cp:lastModifiedBy>
  <cp:revision>298</cp:revision>
  <dcterms:created xsi:type="dcterms:W3CDTF">2025-06-19T13:51:07Z</dcterms:created>
  <dcterms:modified xsi:type="dcterms:W3CDTF">2025-10-31T11:33:32Z</dcterms:modified>
</cp:coreProperties>
</file>

<file path=docProps/thumbnail.jpeg>
</file>